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61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33"/>
    <a:srgbClr val="008000"/>
    <a:srgbClr val="FFCCFF"/>
    <a:srgbClr val="00FF00"/>
    <a:srgbClr val="FF66CC"/>
    <a:srgbClr val="CCECFF"/>
    <a:srgbClr val="99CCFF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8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667F-6BE6-48B9-BC86-B159DCAB8606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0517-BD30-4B21-A778-D8FE4CC25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ordwall.net/play/2477/160/540" TargetMode="External"/><Relationship Id="rId3" Type="http://schemas.openxmlformats.org/officeDocument/2006/relationships/audio" Target="../media/audio3.wav"/><Relationship Id="rId7" Type="http://schemas.openxmlformats.org/officeDocument/2006/relationships/hyperlink" Target="https://wordwall.net/play/2477/341/417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hoot.it/challenge/06832748?challenge-id=caebb493-0a27-4c0c-9734-240335a23276_1590161745090" TargetMode="External"/><Relationship Id="rId5" Type="http://schemas.openxmlformats.org/officeDocument/2006/relationships/hyperlink" Target="https://learningapps.org/watch?v=pb5dwo5pj20" TargetMode="External"/><Relationship Id="rId4" Type="http://schemas.openxmlformats.org/officeDocument/2006/relationships/audio" Target="../media/audio1.wav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CanDown">
              <a:avLst/>
            </a:prstTxWarp>
          </a:bodyPr>
          <a:lstStyle/>
          <a:p>
            <a:r>
              <a:rPr lang="sr-Cyrl-R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 Л А Г О Л И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ПЕТИ РАЗРЕД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Content Placeholder 3" descr="Perika čarobnjaka s dugom bradom kupovina IgračkeShop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0" y="4500570"/>
            <a:ext cx="2571768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6-Point Star 4"/>
          <p:cNvSpPr/>
          <p:nvPr/>
        </p:nvSpPr>
        <p:spPr>
          <a:xfrm>
            <a:off x="1785918" y="4643446"/>
            <a:ext cx="2285984" cy="1857388"/>
          </a:xfrm>
          <a:prstGeom prst="star16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7030A0"/>
                </a:solidFill>
              </a:rPr>
              <a:t>ОТКРИВА ТАЈНЕ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sr-Cyrl-RS" b="1" dirty="0" smtClean="0"/>
              <a:t>Глаголски облици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686800" cy="5500726"/>
          </a:xfrm>
        </p:spPr>
        <p:txBody>
          <a:bodyPr>
            <a:normAutofit fontScale="55000" lnSpcReduction="20000"/>
          </a:bodyPr>
          <a:lstStyle/>
          <a:p>
            <a:r>
              <a:rPr lang="sr-Cyrl-RS" sz="2400" b="1" dirty="0" smtClean="0"/>
              <a:t>Инфинити</a:t>
            </a:r>
            <a:r>
              <a:rPr lang="sr-Cyrl-RS" sz="2400" dirty="0" smtClean="0"/>
              <a:t>в </a:t>
            </a:r>
            <a:r>
              <a:rPr lang="sr-Cyrl-RS" sz="2400" dirty="0" smtClean="0"/>
              <a:t>је основни облик глагола којим се само именује глаголска радња, а не казује ништа о времену радње, лицу или броју.</a:t>
            </a:r>
          </a:p>
          <a:p>
            <a:pPr>
              <a:buNone/>
            </a:pPr>
            <a:r>
              <a:rPr lang="sr-Cyrl-RS" sz="2400" dirty="0" smtClean="0"/>
              <a:t>	Инфинитив се завршаваа наставцима </a:t>
            </a:r>
            <a:r>
              <a:rPr lang="sr-Cyrl-RS" sz="2400" b="1" dirty="0" smtClean="0"/>
              <a:t>-ти </a:t>
            </a:r>
            <a:r>
              <a:rPr lang="sr-Cyrl-RS" sz="2400" dirty="0" smtClean="0"/>
              <a:t>и </a:t>
            </a:r>
            <a:r>
              <a:rPr lang="sr-Cyrl-RS" sz="2400" b="1" dirty="0" smtClean="0"/>
              <a:t>-ћи</a:t>
            </a:r>
            <a:r>
              <a:rPr lang="sr-Cyrl-RS" sz="2400" dirty="0" smtClean="0"/>
              <a:t>.</a:t>
            </a:r>
            <a:r>
              <a:rPr lang="en-US" sz="2400" dirty="0" smtClean="0"/>
              <a:t> </a:t>
            </a:r>
            <a:r>
              <a:rPr lang="sr-Cyrl-RS" sz="2400" dirty="0" smtClean="0"/>
              <a:t> (маштати,  плакати,  рећи...)</a:t>
            </a:r>
          </a:p>
          <a:p>
            <a:pPr>
              <a:buNone/>
            </a:pPr>
            <a:r>
              <a:rPr lang="sr-Cyrl-RS" sz="2400" dirty="0" smtClean="0"/>
              <a:t>	</a:t>
            </a:r>
            <a:endParaRPr lang="sr-Cyrl-RS" sz="2400" dirty="0" smtClean="0"/>
          </a:p>
          <a:p>
            <a:r>
              <a:rPr lang="sr-Cyrl-RS" sz="2400" b="1" dirty="0" smtClean="0"/>
              <a:t>Презент </a:t>
            </a:r>
            <a:r>
              <a:rPr lang="sr-Cyrl-RS" sz="2400" b="1" dirty="0" smtClean="0"/>
              <a:t>(садашње време) </a:t>
            </a:r>
            <a:r>
              <a:rPr lang="sr-Cyrl-RS" sz="2400" dirty="0" smtClean="0"/>
              <a:t>је глаголски облик за изрицање радње која се дешава у време говорења.</a:t>
            </a:r>
          </a:p>
          <a:p>
            <a:pPr>
              <a:buNone/>
            </a:pPr>
            <a:r>
              <a:rPr lang="sr-Cyrl-RS" sz="2400" dirty="0" smtClean="0"/>
              <a:t>	Гради се тако што се на презентску основу додају наставци: -м, -ш, </a:t>
            </a:r>
            <a:r>
              <a:rPr lang="sr-Cyrl-RS" sz="2400" dirty="0" smtClean="0"/>
              <a:t>0; </a:t>
            </a:r>
            <a:r>
              <a:rPr lang="sr-Cyrl-RS" sz="2400" dirty="0" smtClean="0"/>
              <a:t>-мо, -те, -у/-ју/ -</a:t>
            </a:r>
            <a:r>
              <a:rPr lang="sr-Cyrl-RS" sz="2400" dirty="0" smtClean="0"/>
              <a:t>е  (знам, воли,  желиш...)</a:t>
            </a:r>
          </a:p>
          <a:p>
            <a:pPr>
              <a:buNone/>
            </a:pPr>
            <a:endParaRPr lang="en-US" sz="2400" dirty="0" smtClean="0"/>
          </a:p>
          <a:p>
            <a:r>
              <a:rPr lang="sr-Cyrl-CS" sz="2400" b="1" dirty="0" smtClean="0"/>
              <a:t>Перфекат</a:t>
            </a:r>
            <a:r>
              <a:rPr lang="sr-Cyrl-CS" sz="2400" dirty="0" smtClean="0"/>
              <a:t> </a:t>
            </a:r>
            <a:r>
              <a:rPr lang="sr-Cyrl-CS" sz="2400" b="1" dirty="0" smtClean="0"/>
              <a:t>(прошло време) </a:t>
            </a:r>
            <a:r>
              <a:rPr lang="sr-Cyrl-CS" sz="2400" dirty="0" smtClean="0"/>
              <a:t>је глаголски облик за изрицање радње која се  дешавала у прошлости, пре тренутка говорења.</a:t>
            </a:r>
            <a:endParaRPr lang="en-US" sz="2400" dirty="0" smtClean="0"/>
          </a:p>
          <a:p>
            <a:pPr>
              <a:buNone/>
            </a:pPr>
            <a:r>
              <a:rPr lang="sr-Cyrl-CS" sz="2400" dirty="0" smtClean="0"/>
              <a:t>	Гради се од краћег (ненаглашеног) облика презента помоћног глагола</a:t>
            </a:r>
            <a:r>
              <a:rPr lang="sr-Cyrl-CS" sz="2400" b="1" dirty="0" smtClean="0"/>
              <a:t> јесам </a:t>
            </a:r>
            <a:r>
              <a:rPr lang="sr-Cyrl-CS" sz="2400" dirty="0" smtClean="0"/>
              <a:t>и </a:t>
            </a:r>
            <a:r>
              <a:rPr lang="sr-Cyrl-CS" sz="2400" b="1" dirty="0" smtClean="0"/>
              <a:t>радног глаголског придева</a:t>
            </a:r>
            <a:r>
              <a:rPr lang="sr-Cyrl-CS" sz="2400" dirty="0" smtClean="0"/>
              <a:t>.</a:t>
            </a:r>
          </a:p>
          <a:p>
            <a:pPr>
              <a:buNone/>
            </a:pPr>
            <a:r>
              <a:rPr lang="sr-Cyrl-RS" sz="2400" dirty="0" smtClean="0"/>
              <a:t>	(дописивао се,  пењао се, спремала је...)</a:t>
            </a:r>
            <a:endParaRPr lang="en-US" sz="2400" dirty="0" smtClean="0"/>
          </a:p>
          <a:p>
            <a:endParaRPr lang="sr-Cyrl-CS" sz="2400" b="1" dirty="0" smtClean="0"/>
          </a:p>
          <a:p>
            <a:r>
              <a:rPr lang="sr-Cyrl-CS" sz="2400" b="1" dirty="0" smtClean="0"/>
              <a:t>Футур </a:t>
            </a:r>
            <a:r>
              <a:rPr lang="sr-Cyrl-CS" sz="2400" b="1" dirty="0" smtClean="0"/>
              <a:t>први (будуће време) </a:t>
            </a:r>
            <a:r>
              <a:rPr lang="sr-Cyrl-CS" sz="2400" dirty="0" smtClean="0"/>
              <a:t>је глаголски облик за изрицање радње која ће се вршити у будућности, после тренутка говорења.</a:t>
            </a:r>
            <a:endParaRPr lang="en-US" sz="2400" dirty="0" smtClean="0"/>
          </a:p>
          <a:p>
            <a:pPr>
              <a:buNone/>
            </a:pPr>
            <a:r>
              <a:rPr lang="sr-Cyrl-CS" sz="2400" dirty="0" smtClean="0"/>
              <a:t>	Гради од краћег (ненаглашеног) облика презента помоћног глагола </a:t>
            </a:r>
            <a:r>
              <a:rPr lang="sr-Cyrl-CS" sz="2400" b="1" dirty="0" smtClean="0"/>
              <a:t>хтети</a:t>
            </a:r>
            <a:r>
              <a:rPr lang="sr-Cyrl-CS" sz="2400" dirty="0" smtClean="0"/>
              <a:t> и </a:t>
            </a:r>
            <a:r>
              <a:rPr lang="sr-Cyrl-CS" sz="2400" b="1" dirty="0" smtClean="0"/>
              <a:t>инфинитива</a:t>
            </a:r>
            <a:r>
              <a:rPr lang="sr-Cyrl-CS" sz="2400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sr-Cyrl-RS" sz="2400" dirty="0" smtClean="0"/>
              <a:t>	 (мислиће, продаће, купиће...)</a:t>
            </a:r>
            <a:endParaRPr lang="sr-Cyrl-RS" sz="2400" dirty="0" smtClean="0"/>
          </a:p>
          <a:p>
            <a:pPr>
              <a:buNone/>
            </a:pPr>
            <a:r>
              <a:rPr lang="sr-Cyrl-RS" sz="2400" dirty="0" smtClean="0"/>
              <a:t>	</a:t>
            </a:r>
          </a:p>
          <a:p>
            <a:pPr>
              <a:buNone/>
            </a:pPr>
            <a:r>
              <a:rPr lang="sr-Cyrl-RS" sz="2700" dirty="0" smtClean="0"/>
              <a:t>	Аги </a:t>
            </a:r>
            <a:r>
              <a:rPr lang="sr-Cyrl-RS" sz="2700" b="1" dirty="0" smtClean="0"/>
              <a:t>је размишао </a:t>
            </a:r>
            <a:r>
              <a:rPr lang="sr-Cyrl-RS" sz="2700" dirty="0" smtClean="0"/>
              <a:t>о чудним појавама у свету.                </a:t>
            </a:r>
            <a:r>
              <a:rPr lang="sr-Cyrl-RS" sz="2700" dirty="0" smtClean="0"/>
              <a:t>перфекат</a:t>
            </a:r>
            <a:endParaRPr lang="sr-Cyrl-RS" sz="2700" dirty="0" smtClean="0"/>
          </a:p>
          <a:p>
            <a:pPr>
              <a:buNone/>
            </a:pPr>
            <a:r>
              <a:rPr lang="sr-Cyrl-RS" sz="2700" dirty="0" smtClean="0"/>
              <a:t>	Аги </a:t>
            </a:r>
            <a:r>
              <a:rPr lang="sr-Cyrl-RS" sz="2700" dirty="0" smtClean="0"/>
              <a:t>може </a:t>
            </a:r>
            <a:r>
              <a:rPr lang="sr-Cyrl-RS" sz="2700" b="1" dirty="0" smtClean="0"/>
              <a:t>замислити</a:t>
            </a:r>
            <a:r>
              <a:rPr lang="sr-Cyrl-RS" sz="2700" dirty="0" smtClean="0"/>
              <a:t> мачку са два тела.                         </a:t>
            </a:r>
            <a:r>
              <a:rPr lang="sr-Cyrl-RS" sz="2700" dirty="0" smtClean="0"/>
              <a:t>инфинитив</a:t>
            </a:r>
            <a:endParaRPr lang="sr-Cyrl-RS" sz="2700" dirty="0" smtClean="0"/>
          </a:p>
          <a:p>
            <a:pPr>
              <a:buNone/>
            </a:pPr>
            <a:r>
              <a:rPr lang="sr-Cyrl-RS" sz="2700" dirty="0" smtClean="0"/>
              <a:t>	Аги и Ема </a:t>
            </a:r>
            <a:r>
              <a:rPr lang="sr-Cyrl-RS" sz="2700" b="1" dirty="0" smtClean="0"/>
              <a:t>седе </a:t>
            </a:r>
            <a:r>
              <a:rPr lang="sr-Cyrl-RS" sz="2700" dirty="0" smtClean="0"/>
              <a:t>у парку.                                                      </a:t>
            </a:r>
            <a:r>
              <a:rPr lang="sr-Cyrl-RS" sz="2700" dirty="0" smtClean="0"/>
              <a:t>  презент</a:t>
            </a:r>
            <a:endParaRPr lang="sr-Cyrl-RS" sz="2700" dirty="0" smtClean="0"/>
          </a:p>
          <a:p>
            <a:pPr>
              <a:buNone/>
            </a:pPr>
            <a:r>
              <a:rPr lang="sr-Cyrl-RS" sz="2700" dirty="0" smtClean="0"/>
              <a:t>	Они </a:t>
            </a:r>
            <a:r>
              <a:rPr lang="sr-Cyrl-RS" sz="2700" b="1" dirty="0" smtClean="0"/>
              <a:t>ће играти </a:t>
            </a:r>
            <a:r>
              <a:rPr lang="sr-Cyrl-RS" sz="2700" dirty="0" smtClean="0"/>
              <a:t>шах.                                                             </a:t>
            </a:r>
            <a:r>
              <a:rPr lang="sr-Cyrl-RS" sz="2700" dirty="0" smtClean="0"/>
              <a:t>	 футур </a:t>
            </a:r>
            <a:r>
              <a:rPr lang="sr-Cyrl-RS" sz="2700" dirty="0" smtClean="0"/>
              <a:t>први                                                    </a:t>
            </a:r>
            <a:r>
              <a:rPr lang="sr-Cyrl-RS" sz="2400" dirty="0" smtClean="0"/>
              <a:t>																</a:t>
            </a:r>
          </a:p>
          <a:p>
            <a:pPr>
              <a:buNone/>
            </a:pPr>
            <a:r>
              <a:rPr lang="sr-Cyrl-RS" sz="2400" dirty="0" smtClean="0"/>
              <a:t>презент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9" name="Explosion 2 8"/>
          <p:cNvSpPr/>
          <p:nvPr/>
        </p:nvSpPr>
        <p:spPr>
          <a:xfrm>
            <a:off x="714348" y="5643578"/>
            <a:ext cx="6929486" cy="1214422"/>
          </a:xfrm>
          <a:prstGeom prst="irregularSeal2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  <a:hlinkClick r:id="rId2" action="ppaction://hlinksldjump"/>
              </a:rPr>
              <a:t>ВРАТИ СЕ НАЗАД 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29124" y="4357694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29124" y="4572008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29124" y="500063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29124" y="4786322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42910" y="4786322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aguna - Agi i Ema - Igor Kolarov - Knjige o kojima se prič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929066"/>
            <a:ext cx="1333500" cy="205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/>
        </p:nvCxnSpPr>
        <p:spPr>
          <a:xfrm rot="16200000" flipH="1">
            <a:off x="5572132" y="235743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Čarobni štapić sa svjetlom i zvukom 36cm kupovina IgračkeShop"/>
          <p:cNvPicPr>
            <a:picLocks noGrp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2-Point Star 4"/>
          <p:cNvSpPr/>
          <p:nvPr/>
        </p:nvSpPr>
        <p:spPr>
          <a:xfrm>
            <a:off x="428596" y="0"/>
            <a:ext cx="2928958" cy="2500330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НЕСВРШЕНИ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6" name="12-Point Star 5"/>
          <p:cNvSpPr/>
          <p:nvPr/>
        </p:nvSpPr>
        <p:spPr>
          <a:xfrm>
            <a:off x="5715008" y="0"/>
            <a:ext cx="2714644" cy="2428892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СВРШЕНИ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Flowchart: Punched Tape 7"/>
          <p:cNvSpPr/>
          <p:nvPr/>
        </p:nvSpPr>
        <p:spPr>
          <a:xfrm>
            <a:off x="857224" y="5572092"/>
            <a:ext cx="8001024" cy="1285908"/>
          </a:xfrm>
          <a:prstGeom prst="flowChartPunchedTap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002060"/>
                </a:solidFill>
              </a:rPr>
              <a:t>ГЛАГОЛСКИ ВИД – ГЛАГОЛИ ПО ТРАЈАЊУ РАДЊЕ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0" name="12-Point Star 9">
            <a:hlinkClick r:id="" action="ppaction://noaction">
              <a:snd r:embed="rId6" name="drumroll.wav" builtIn="1"/>
            </a:hlinkClick>
          </p:cNvPr>
          <p:cNvSpPr/>
          <p:nvPr/>
        </p:nvSpPr>
        <p:spPr>
          <a:xfrm>
            <a:off x="4857752" y="2714620"/>
            <a:ext cx="3000396" cy="2571768"/>
          </a:xfrm>
          <a:prstGeom prst="star12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  <a:hlinkClick r:id="rId7" action="ppaction://hlinksldjump"/>
              </a:rPr>
              <a:t>ПОДСЕТНИК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Čarobni štapić sa svjetlom i zvukom 36cm kupovina IgračkeShop"/>
          <p:cNvPicPr>
            <a:picLocks noGrp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2-Point Star 4"/>
          <p:cNvSpPr/>
          <p:nvPr/>
        </p:nvSpPr>
        <p:spPr>
          <a:xfrm>
            <a:off x="0" y="928670"/>
            <a:ext cx="2571768" cy="2500330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ПРЕЛАЗНИ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6" name="12-Point Star 5"/>
          <p:cNvSpPr/>
          <p:nvPr/>
        </p:nvSpPr>
        <p:spPr>
          <a:xfrm>
            <a:off x="5214942" y="0"/>
            <a:ext cx="3143272" cy="2500330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НЕПРЕЛАЗНИ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Flowchart: Punched Tape 7"/>
          <p:cNvSpPr/>
          <p:nvPr/>
        </p:nvSpPr>
        <p:spPr>
          <a:xfrm>
            <a:off x="285720" y="5572092"/>
            <a:ext cx="8572528" cy="1285908"/>
          </a:xfrm>
          <a:prstGeom prst="flowChartPunchedTap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002060"/>
                </a:solidFill>
              </a:rPr>
              <a:t>ГЛАГОЛСКИ РОД – ГЛАГОЛИ ПО ПРЕЛАЗНОСТИ РАДЊЕ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2214546" y="0"/>
            <a:ext cx="2714612" cy="2143140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ПОВРАТНИ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12-Point Star 8"/>
          <p:cNvSpPr/>
          <p:nvPr/>
        </p:nvSpPr>
        <p:spPr>
          <a:xfrm>
            <a:off x="4572000" y="3000372"/>
            <a:ext cx="3071834" cy="2500330"/>
          </a:xfrm>
          <a:prstGeom prst="star12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  <a:hlinkClick r:id="rId6" action="ppaction://hlinksldjump"/>
              </a:rPr>
              <a:t>ПОДСЕТНИК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Čarobni štapić sa svjetlom i zvukom 36cm kupovina IgračkeShop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429784" cy="728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owchart: Punched Tape 4"/>
          <p:cNvSpPr/>
          <p:nvPr/>
        </p:nvSpPr>
        <p:spPr>
          <a:xfrm>
            <a:off x="1214414" y="5572092"/>
            <a:ext cx="7286676" cy="1285908"/>
          </a:xfrm>
          <a:prstGeom prst="flowChartPunchedTap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</a:bodyPr>
          <a:lstStyle/>
          <a:p>
            <a:pPr algn="ctr"/>
            <a:r>
              <a:rPr lang="sr-Cyrl-RS" sz="4000" b="1" dirty="0" smtClean="0">
                <a:solidFill>
                  <a:srgbClr val="002060"/>
                </a:solidFill>
              </a:rPr>
              <a:t>ГЛАГОЛСКЕ ОСНОВЕ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12-Point Star 5"/>
          <p:cNvSpPr/>
          <p:nvPr/>
        </p:nvSpPr>
        <p:spPr>
          <a:xfrm>
            <a:off x="357158" y="428604"/>
            <a:ext cx="3071866" cy="2714668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ПРЕЗЕНТСКА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5286348" y="214290"/>
            <a:ext cx="3857652" cy="2500330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ИНФИНИТИВНА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0" name="12-Point Star 9"/>
          <p:cNvSpPr/>
          <p:nvPr/>
        </p:nvSpPr>
        <p:spPr>
          <a:xfrm>
            <a:off x="4857752" y="2714620"/>
            <a:ext cx="3000396" cy="2571768"/>
          </a:xfrm>
          <a:prstGeom prst="star12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  <a:hlinkClick r:id="rId6" action="ppaction://hlinksldjump"/>
              </a:rPr>
              <a:t>ПОДСЕТНИК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Čarobni štapić sa svjetlom i zvukom 36cm kupovina IgračkeShop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429784" cy="728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owchart: Punched Tape 4"/>
          <p:cNvSpPr/>
          <p:nvPr/>
        </p:nvSpPr>
        <p:spPr>
          <a:xfrm>
            <a:off x="1214414" y="5572092"/>
            <a:ext cx="7286676" cy="1285908"/>
          </a:xfrm>
          <a:prstGeom prst="flowChartPunchedTap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</a:bodyPr>
          <a:lstStyle/>
          <a:p>
            <a:pPr algn="ctr"/>
            <a:r>
              <a:rPr lang="sr-Cyrl-RS" sz="4000" b="1" dirty="0" smtClean="0">
                <a:solidFill>
                  <a:srgbClr val="002060"/>
                </a:solidFill>
              </a:rPr>
              <a:t>ГЛАГОЛСКИ ОБЛИЦИ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12-Point Star 5"/>
          <p:cNvSpPr/>
          <p:nvPr/>
        </p:nvSpPr>
        <p:spPr>
          <a:xfrm>
            <a:off x="0" y="2000240"/>
            <a:ext cx="3357586" cy="1643074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ИНФИНИТИВ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6572264" y="1428736"/>
            <a:ext cx="2857488" cy="1928826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ФУТУР </a:t>
            </a:r>
            <a:r>
              <a:rPr lang="sr-Latn-RS" sz="2000" b="1" dirty="0" smtClean="0">
                <a:solidFill>
                  <a:srgbClr val="002060"/>
                </a:solidFill>
              </a:rPr>
              <a:t>I</a:t>
            </a:r>
            <a:endParaRPr lang="sr-Cyrl-RS" sz="2000" b="1" dirty="0" smtClean="0">
              <a:solidFill>
                <a:srgbClr val="002060"/>
              </a:solidFill>
            </a:endParaRPr>
          </a:p>
        </p:txBody>
      </p:sp>
      <p:sp>
        <p:nvSpPr>
          <p:cNvPr id="8" name="12-Point Star 7"/>
          <p:cNvSpPr/>
          <p:nvPr/>
        </p:nvSpPr>
        <p:spPr>
          <a:xfrm rot="162611">
            <a:off x="4459835" y="69702"/>
            <a:ext cx="2987283" cy="1651996"/>
          </a:xfrm>
          <a:prstGeom prst="star12">
            <a:avLst>
              <a:gd name="adj" fmla="val 4138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ПЕРФЕКАТ</a:t>
            </a:r>
          </a:p>
        </p:txBody>
      </p:sp>
      <p:sp>
        <p:nvSpPr>
          <p:cNvPr id="17" name="12-Point Star 16"/>
          <p:cNvSpPr/>
          <p:nvPr/>
        </p:nvSpPr>
        <p:spPr>
          <a:xfrm rot="162611">
            <a:off x="522442" y="-143893"/>
            <a:ext cx="3027018" cy="2002250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</a:rPr>
              <a:t>ПРЕЗЕНТ</a:t>
            </a:r>
          </a:p>
        </p:txBody>
      </p:sp>
      <p:sp>
        <p:nvSpPr>
          <p:cNvPr id="10" name="12-Point Star 9"/>
          <p:cNvSpPr/>
          <p:nvPr/>
        </p:nvSpPr>
        <p:spPr>
          <a:xfrm>
            <a:off x="4357686" y="3071810"/>
            <a:ext cx="3000396" cy="2571768"/>
          </a:xfrm>
          <a:prstGeom prst="star12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002060"/>
                </a:solidFill>
                <a:hlinkClick r:id="rId6" action="ppaction://hlinksldjump"/>
              </a:rPr>
              <a:t>ПОДСЕТНИК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4810" y="4000504"/>
            <a:ext cx="3857652" cy="70788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sr-Cyrl-RS" sz="4000" dirty="0" smtClean="0"/>
              <a:t>Колико знам?</a:t>
            </a:r>
            <a:endParaRPr lang="en-US" sz="4000" dirty="0"/>
          </a:p>
        </p:txBody>
      </p:sp>
      <p:sp>
        <p:nvSpPr>
          <p:cNvPr id="3" name="Cloud 2">
            <a:hlinkClick r:id="" action="ppaction://noaction">
              <a:snd r:embed="rId4" name="drumroll.wav" builtIn="1"/>
            </a:hlinkClick>
          </p:cNvPr>
          <p:cNvSpPr/>
          <p:nvPr/>
        </p:nvSpPr>
        <p:spPr>
          <a:xfrm>
            <a:off x="4214810" y="1428736"/>
            <a:ext cx="4714908" cy="1571636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hlinkClick r:id="rId5"/>
              </a:rPr>
              <a:t>https://learningapps.org/watch?v=pb5dwo5pj20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4286248" y="5143512"/>
            <a:ext cx="4857752" cy="1714488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hlinkClick r:id="rId6"/>
              </a:rPr>
              <a:t>https://kahoot.it/challenge/06832748?challenge-id=caebb493-0a27-4c0c-9734-240335a23276_1590161745090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0" y="2714620"/>
            <a:ext cx="4705384" cy="149067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hlinkClick r:id="rId7"/>
              </a:rPr>
              <a:t>https://wordwall.net/play/2477/341/417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785786" y="357166"/>
            <a:ext cx="4705384" cy="149067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hlinkClick r:id="rId8"/>
              </a:rPr>
              <a:t>https://wordwall.net/play/2477/160/540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PC\Downloads\преузимање (17).png"/>
          <p:cNvPicPr>
            <a:picLocks noChangeAspect="1" noChangeArrowheads="1"/>
          </p:cNvPicPr>
          <p:nvPr/>
        </p:nvPicPr>
        <p:blipFill>
          <a:blip r:embed="rId9"/>
          <a:srcRect l="8511" t="10975" r="8511" b="11869"/>
          <a:stretch>
            <a:fillRect/>
          </a:stretch>
        </p:blipFill>
        <p:spPr bwMode="auto">
          <a:xfrm>
            <a:off x="928662" y="4714884"/>
            <a:ext cx="278608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3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Глаголски</a:t>
            </a:r>
            <a:r>
              <a:rPr lang="en-US" b="1" dirty="0" smtClean="0"/>
              <a:t> </a:t>
            </a:r>
            <a:r>
              <a:rPr lang="en-US" b="1" dirty="0" err="1" smtClean="0"/>
              <a:t>вид</a:t>
            </a:r>
            <a:r>
              <a:rPr lang="en-US" b="1" dirty="0" smtClean="0"/>
              <a:t> </a:t>
            </a: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глаголи</a:t>
            </a:r>
            <a:r>
              <a:rPr lang="en-US" b="1" dirty="0" smtClean="0"/>
              <a:t> </a:t>
            </a:r>
            <a:r>
              <a:rPr lang="en-US" b="1" dirty="0" err="1" smtClean="0"/>
              <a:t>по</a:t>
            </a:r>
            <a:r>
              <a:rPr lang="en-US" b="1" dirty="0" smtClean="0"/>
              <a:t> </a:t>
            </a:r>
            <a:r>
              <a:rPr lang="en-US" b="1" dirty="0" err="1" smtClean="0"/>
              <a:t>трајању</a:t>
            </a:r>
            <a:r>
              <a:rPr lang="en-US" b="1" dirty="0" smtClean="0"/>
              <a:t> </a:t>
            </a:r>
            <a:r>
              <a:rPr lang="en-US" b="1" dirty="0" err="1" smtClean="0"/>
              <a:t>радње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1500" b="1" dirty="0" smtClean="0"/>
              <a:t>	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Према</a:t>
            </a:r>
            <a:r>
              <a:rPr lang="en-US" sz="1600" dirty="0" smtClean="0"/>
              <a:t> </a:t>
            </a:r>
            <a:r>
              <a:rPr lang="en-US" sz="1600" dirty="0" err="1" smtClean="0"/>
              <a:t>виду</a:t>
            </a:r>
            <a:r>
              <a:rPr lang="en-US" sz="1600" dirty="0" smtClean="0"/>
              <a:t> </a:t>
            </a:r>
            <a:r>
              <a:rPr lang="en-US" sz="1600" dirty="0" err="1" smtClean="0"/>
              <a:t>глаголе</a:t>
            </a:r>
            <a:r>
              <a:rPr lang="en-US" sz="1600" dirty="0" smtClean="0"/>
              <a:t> </a:t>
            </a:r>
            <a:r>
              <a:rPr lang="en-US" sz="1600" dirty="0" err="1" smtClean="0"/>
              <a:t>делимо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b="1" dirty="0" err="1" smtClean="0"/>
              <a:t>свршене</a:t>
            </a:r>
            <a:r>
              <a:rPr lang="en-US" sz="1600" dirty="0" smtClean="0"/>
              <a:t> и </a:t>
            </a:r>
            <a:r>
              <a:rPr lang="en-US" sz="1600" b="1" dirty="0" err="1" smtClean="0"/>
              <a:t>несвршене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sr-Cyrl-RS" sz="1500" b="1" dirty="0" smtClean="0"/>
              <a:t>	</a:t>
            </a:r>
            <a:r>
              <a:rPr lang="en-US" sz="1500" b="1" dirty="0" err="1" smtClean="0"/>
              <a:t>Свршени</a:t>
            </a:r>
            <a:r>
              <a:rPr lang="en-US" sz="1500" dirty="0" smtClean="0"/>
              <a:t> </a:t>
            </a:r>
            <a:r>
              <a:rPr lang="en-US" sz="1500" dirty="0" err="1" smtClean="0"/>
              <a:t>глаголи</a:t>
            </a:r>
            <a:r>
              <a:rPr lang="en-US" sz="1500" dirty="0" smtClean="0"/>
              <a:t> </a:t>
            </a:r>
            <a:r>
              <a:rPr lang="en-US" sz="1500" dirty="0" err="1" smtClean="0"/>
              <a:t>означавају</a:t>
            </a:r>
            <a:r>
              <a:rPr lang="en-US" sz="1500" dirty="0" smtClean="0"/>
              <a:t> </a:t>
            </a:r>
            <a:r>
              <a:rPr lang="en-US" sz="1500" dirty="0" err="1" smtClean="0"/>
              <a:t>завршену</a:t>
            </a:r>
            <a:r>
              <a:rPr lang="en-US" sz="1500" dirty="0" smtClean="0"/>
              <a:t> </a:t>
            </a:r>
            <a:r>
              <a:rPr lang="en-US" sz="1500" dirty="0" err="1" smtClean="0"/>
              <a:t>радњу</a:t>
            </a:r>
            <a:r>
              <a:rPr lang="en-US" sz="1500" dirty="0" smtClean="0"/>
              <a:t>, а </a:t>
            </a:r>
            <a:r>
              <a:rPr lang="en-US" sz="1500" b="1" dirty="0" err="1" smtClean="0"/>
              <a:t>несвршени</a:t>
            </a:r>
            <a:r>
              <a:rPr lang="en-US" sz="1500" dirty="0" smtClean="0"/>
              <a:t> </a:t>
            </a:r>
            <a:r>
              <a:rPr lang="en-US" sz="1500" dirty="0" err="1" smtClean="0"/>
              <a:t>радњу</a:t>
            </a:r>
            <a:r>
              <a:rPr lang="en-US" sz="1500" dirty="0" smtClean="0"/>
              <a:t> </a:t>
            </a:r>
            <a:r>
              <a:rPr lang="en-US" sz="1500" dirty="0" err="1" smtClean="0"/>
              <a:t>која</a:t>
            </a:r>
            <a:r>
              <a:rPr lang="en-US" sz="1500" dirty="0" smtClean="0"/>
              <a:t> </a:t>
            </a:r>
            <a:r>
              <a:rPr lang="en-US" sz="1500" dirty="0" err="1" smtClean="0"/>
              <a:t>траје</a:t>
            </a:r>
            <a:r>
              <a:rPr lang="en-US" sz="1500" dirty="0" smtClean="0"/>
              <a:t>.</a:t>
            </a:r>
          </a:p>
          <a:p>
            <a:pPr>
              <a:buNone/>
            </a:pPr>
            <a:r>
              <a:rPr lang="sr-Cyrl-RS" sz="1500" dirty="0" smtClean="0"/>
              <a:t>	</a:t>
            </a:r>
            <a:r>
              <a:rPr lang="en-US" sz="1500" dirty="0" err="1" smtClean="0"/>
              <a:t>Немој</a:t>
            </a:r>
            <a:r>
              <a:rPr lang="en-US" sz="1500" dirty="0" smtClean="0"/>
              <a:t> </a:t>
            </a:r>
            <a:r>
              <a:rPr lang="en-US" sz="1500" dirty="0" err="1" smtClean="0"/>
              <a:t>да</a:t>
            </a:r>
            <a:r>
              <a:rPr lang="en-US" sz="1500" dirty="0" smtClean="0"/>
              <a:t> </a:t>
            </a:r>
            <a:r>
              <a:rPr lang="en-US" sz="1500" dirty="0" err="1" smtClean="0"/>
              <a:t>правиш</a:t>
            </a:r>
            <a:r>
              <a:rPr lang="en-US" sz="1500" dirty="0" smtClean="0"/>
              <a:t> </a:t>
            </a:r>
            <a:r>
              <a:rPr lang="en-US" sz="1500" dirty="0" err="1" smtClean="0"/>
              <a:t>грешку</a:t>
            </a:r>
            <a:r>
              <a:rPr lang="en-US" sz="1500" dirty="0" smtClean="0"/>
              <a:t> </a:t>
            </a:r>
            <a:r>
              <a:rPr lang="en-US" sz="1500" dirty="0" err="1" smtClean="0"/>
              <a:t>тако</a:t>
            </a:r>
            <a:r>
              <a:rPr lang="en-US" sz="1500" dirty="0" smtClean="0"/>
              <a:t> </a:t>
            </a:r>
            <a:r>
              <a:rPr lang="en-US" sz="1500" dirty="0" err="1" smtClean="0"/>
              <a:t>што</a:t>
            </a:r>
            <a:r>
              <a:rPr lang="en-US" sz="1500" dirty="0" smtClean="0"/>
              <a:t> </a:t>
            </a:r>
            <a:r>
              <a:rPr lang="en-US" sz="1500" dirty="0" err="1" smtClean="0"/>
              <a:t>ћеш</a:t>
            </a:r>
            <a:r>
              <a:rPr lang="en-US" sz="1500" dirty="0" smtClean="0"/>
              <a:t> </a:t>
            </a:r>
            <a:r>
              <a:rPr lang="en-US" sz="1500" dirty="0" err="1" smtClean="0"/>
              <a:t>глаголе</a:t>
            </a:r>
            <a:r>
              <a:rPr lang="en-US" sz="1500" dirty="0" smtClean="0"/>
              <a:t> </a:t>
            </a:r>
            <a:r>
              <a:rPr lang="en-US" sz="1500" dirty="0" err="1" smtClean="0"/>
              <a:t>који</a:t>
            </a:r>
            <a:r>
              <a:rPr lang="en-US" sz="1500" dirty="0" smtClean="0"/>
              <a:t> </a:t>
            </a:r>
            <a:r>
              <a:rPr lang="en-US" sz="1500" dirty="0" err="1" smtClean="0"/>
              <a:t>означавају</a:t>
            </a:r>
            <a:r>
              <a:rPr lang="en-US" sz="1500" dirty="0" smtClean="0"/>
              <a:t> </a:t>
            </a:r>
            <a:r>
              <a:rPr lang="en-US" sz="1500" dirty="0" err="1" smtClean="0"/>
              <a:t>прошлу</a:t>
            </a:r>
            <a:r>
              <a:rPr lang="en-US" sz="1500" dirty="0" smtClean="0"/>
              <a:t> </a:t>
            </a:r>
            <a:r>
              <a:rPr lang="en-US" sz="1500" dirty="0" err="1" smtClean="0"/>
              <a:t>радњу</a:t>
            </a:r>
            <a:r>
              <a:rPr lang="en-US" sz="1500" dirty="0" smtClean="0"/>
              <a:t> </a:t>
            </a:r>
            <a:r>
              <a:rPr lang="en-US" sz="1500" dirty="0" err="1" smtClean="0"/>
              <a:t>сматрати</a:t>
            </a:r>
            <a:r>
              <a:rPr lang="en-US" sz="1500" dirty="0" smtClean="0"/>
              <a:t> </a:t>
            </a:r>
            <a:r>
              <a:rPr lang="en-US" sz="1500" dirty="0" err="1" smtClean="0"/>
              <a:t>искључиво</a:t>
            </a:r>
            <a:r>
              <a:rPr lang="en-US" sz="1500" dirty="0" smtClean="0"/>
              <a:t> </a:t>
            </a:r>
            <a:r>
              <a:rPr lang="en-US" sz="1500" dirty="0" err="1" smtClean="0"/>
              <a:t>глаголима</a:t>
            </a:r>
            <a:r>
              <a:rPr lang="en-US" sz="1500" dirty="0" smtClean="0"/>
              <a:t> </a:t>
            </a:r>
            <a:r>
              <a:rPr lang="en-US" sz="1500" dirty="0" err="1" smtClean="0"/>
              <a:t>свршеног</a:t>
            </a:r>
            <a:r>
              <a:rPr lang="en-US" sz="1500" dirty="0" smtClean="0"/>
              <a:t> </a:t>
            </a:r>
            <a:r>
              <a:rPr lang="en-US" sz="1500" dirty="0" err="1" smtClean="0"/>
              <a:t>вида</a:t>
            </a:r>
            <a:r>
              <a:rPr lang="en-US" sz="1500" dirty="0" smtClean="0"/>
              <a:t>. (</a:t>
            </a:r>
            <a:r>
              <a:rPr lang="en-US" sz="1500" dirty="0" err="1" smtClean="0"/>
              <a:t>Он</a:t>
            </a:r>
            <a:r>
              <a:rPr lang="en-US" sz="1500" dirty="0" smtClean="0"/>
              <a:t> </a:t>
            </a:r>
            <a:r>
              <a:rPr lang="en-US" sz="1500" dirty="0" err="1" smtClean="0"/>
              <a:t>је</a:t>
            </a:r>
            <a:r>
              <a:rPr lang="en-US" sz="1500" dirty="0" smtClean="0"/>
              <a:t> </a:t>
            </a:r>
            <a:r>
              <a:rPr lang="en-US" sz="1500" dirty="0" err="1" smtClean="0"/>
              <a:t>учио</a:t>
            </a:r>
            <a:r>
              <a:rPr lang="en-US" sz="1500" dirty="0" smtClean="0"/>
              <a:t> </a:t>
            </a:r>
            <a:r>
              <a:rPr lang="en-US" sz="1500" dirty="0" err="1" smtClean="0"/>
              <a:t>лекцију</a:t>
            </a:r>
            <a:r>
              <a:rPr lang="en-US" sz="1500" dirty="0" smtClean="0"/>
              <a:t>.) </a:t>
            </a:r>
            <a:r>
              <a:rPr lang="en-US" sz="1500" dirty="0" err="1" smtClean="0"/>
              <a:t>Зато</a:t>
            </a:r>
            <a:r>
              <a:rPr lang="en-US" sz="1500" dirty="0" smtClean="0"/>
              <a:t> </a:t>
            </a:r>
            <a:r>
              <a:rPr lang="en-US" sz="1500" dirty="0" err="1" smtClean="0"/>
              <a:t>их</a:t>
            </a:r>
            <a:r>
              <a:rPr lang="en-US" sz="1500" dirty="0" smtClean="0"/>
              <a:t> </a:t>
            </a:r>
            <a:r>
              <a:rPr lang="en-US" sz="1500" dirty="0" err="1" smtClean="0"/>
              <a:t>увек</a:t>
            </a:r>
            <a:r>
              <a:rPr lang="en-US" sz="1500" dirty="0" smtClean="0"/>
              <a:t> </a:t>
            </a:r>
            <a:r>
              <a:rPr lang="en-US" sz="1500" dirty="0" err="1" smtClean="0"/>
              <a:t>искажи</a:t>
            </a:r>
            <a:r>
              <a:rPr lang="en-US" sz="1500" dirty="0" smtClean="0"/>
              <a:t> у </a:t>
            </a:r>
            <a:r>
              <a:rPr lang="en-US" sz="1500" dirty="0" err="1" smtClean="0"/>
              <a:t>њиховом</a:t>
            </a:r>
            <a:r>
              <a:rPr lang="en-US" sz="1500" dirty="0" smtClean="0"/>
              <a:t> </a:t>
            </a:r>
            <a:r>
              <a:rPr lang="en-US" sz="1500" dirty="0" err="1" smtClean="0"/>
              <a:t>основном</a:t>
            </a:r>
            <a:r>
              <a:rPr lang="en-US" sz="1500" dirty="0" smtClean="0"/>
              <a:t> </a:t>
            </a:r>
            <a:r>
              <a:rPr lang="en-US" sz="1500" dirty="0" err="1" smtClean="0"/>
              <a:t>облику</a:t>
            </a:r>
            <a:r>
              <a:rPr lang="en-US" sz="1500" dirty="0" smtClean="0"/>
              <a:t>, </a:t>
            </a:r>
            <a:r>
              <a:rPr lang="en-US" sz="1500" dirty="0" err="1" smtClean="0"/>
              <a:t>инфинитиву</a:t>
            </a:r>
            <a:r>
              <a:rPr lang="en-US" sz="1500" dirty="0" smtClean="0"/>
              <a:t> (</a:t>
            </a:r>
            <a:r>
              <a:rPr lang="en-US" sz="1500" dirty="0" err="1" smtClean="0"/>
              <a:t>учити</a:t>
            </a:r>
            <a:r>
              <a:rPr lang="en-US" sz="1500" dirty="0" smtClean="0"/>
              <a:t>).</a:t>
            </a:r>
          </a:p>
          <a:p>
            <a:pPr>
              <a:buNone/>
            </a:pPr>
            <a:r>
              <a:rPr lang="sr-Cyrl-RS" sz="1500" dirty="0" smtClean="0"/>
              <a:t>	</a:t>
            </a:r>
            <a:r>
              <a:rPr lang="en-US" sz="1500" dirty="0" err="1" smtClean="0"/>
              <a:t>Уколико</a:t>
            </a:r>
            <a:r>
              <a:rPr lang="en-US" sz="1500" dirty="0" smtClean="0"/>
              <a:t> </a:t>
            </a:r>
            <a:r>
              <a:rPr lang="en-US" sz="1500" dirty="0" err="1" smtClean="0"/>
              <a:t>ни</a:t>
            </a:r>
            <a:r>
              <a:rPr lang="en-US" sz="1500" dirty="0" smtClean="0"/>
              <a:t> </a:t>
            </a:r>
            <a:r>
              <a:rPr lang="en-US" sz="1500" dirty="0" err="1" smtClean="0"/>
              <a:t>тада</a:t>
            </a:r>
            <a:r>
              <a:rPr lang="en-US" sz="1500" dirty="0" smtClean="0"/>
              <a:t> </a:t>
            </a:r>
            <a:r>
              <a:rPr lang="en-US" sz="1500" dirty="0" err="1" smtClean="0"/>
              <a:t>ниси</a:t>
            </a:r>
            <a:r>
              <a:rPr lang="en-US" sz="1500" dirty="0" smtClean="0"/>
              <a:t> </a:t>
            </a:r>
            <a:r>
              <a:rPr lang="en-US" sz="1500" dirty="0" err="1" smtClean="0"/>
              <a:t>сасвим</a:t>
            </a:r>
            <a:r>
              <a:rPr lang="en-US" sz="1500" dirty="0" smtClean="0"/>
              <a:t> </a:t>
            </a:r>
            <a:r>
              <a:rPr lang="en-US" sz="1500" dirty="0" err="1" smtClean="0"/>
              <a:t>сигуран</a:t>
            </a:r>
            <a:r>
              <a:rPr lang="en-US" sz="1500" dirty="0" smtClean="0"/>
              <a:t>,</a:t>
            </a:r>
            <a:r>
              <a:rPr lang="sr-Cyrl-RS" sz="1500" dirty="0" smtClean="0"/>
              <a:t> </a:t>
            </a:r>
            <a:r>
              <a:rPr lang="en-US" sz="1500" dirty="0" err="1" smtClean="0"/>
              <a:t>запамти</a:t>
            </a:r>
            <a:r>
              <a:rPr lang="en-US" sz="1500" dirty="0" smtClean="0"/>
              <a:t>: </a:t>
            </a:r>
            <a:r>
              <a:rPr lang="en-US" sz="1500" dirty="0" err="1" smtClean="0"/>
              <a:t>ако</a:t>
            </a:r>
            <a:r>
              <a:rPr lang="en-US" sz="1500" dirty="0" smtClean="0"/>
              <a:t> </a:t>
            </a:r>
            <a:r>
              <a:rPr lang="en-US" sz="1500" dirty="0" err="1" smtClean="0"/>
              <a:t>испред</a:t>
            </a:r>
            <a:r>
              <a:rPr lang="en-US" sz="1500" dirty="0" smtClean="0"/>
              <a:t> </a:t>
            </a:r>
            <a:r>
              <a:rPr lang="en-US" sz="1500" dirty="0" err="1" smtClean="0"/>
              <a:t>глагола</a:t>
            </a:r>
            <a:r>
              <a:rPr lang="en-US" sz="1500" dirty="0" smtClean="0"/>
              <a:t> </a:t>
            </a:r>
            <a:r>
              <a:rPr lang="en-US" sz="1500" dirty="0" err="1" smtClean="0"/>
              <a:t>може</a:t>
            </a:r>
            <a:r>
              <a:rPr lang="en-US" sz="1500" dirty="0" smtClean="0"/>
              <a:t> </a:t>
            </a:r>
            <a:r>
              <a:rPr lang="en-US" sz="1500" dirty="0" err="1" smtClean="0"/>
              <a:t>да</a:t>
            </a:r>
            <a:r>
              <a:rPr lang="en-US" sz="1500" dirty="0" smtClean="0"/>
              <a:t> </a:t>
            </a:r>
            <a:r>
              <a:rPr lang="en-US" sz="1500" dirty="0" err="1" smtClean="0"/>
              <a:t>стоји</a:t>
            </a:r>
            <a:r>
              <a:rPr lang="en-US" sz="1500" dirty="0" smtClean="0"/>
              <a:t> </a:t>
            </a:r>
            <a:r>
              <a:rPr lang="en-US" sz="1500" dirty="0" err="1" smtClean="0"/>
              <a:t>глагол</a:t>
            </a:r>
            <a:r>
              <a:rPr lang="en-US" sz="1500" dirty="0" smtClean="0"/>
              <a:t> </a:t>
            </a:r>
            <a:r>
              <a:rPr lang="en-US" sz="1500" b="1" dirty="0" err="1" smtClean="0"/>
              <a:t>почети</a:t>
            </a:r>
            <a:r>
              <a:rPr lang="en-US" sz="1500" dirty="0" smtClean="0"/>
              <a:t>, </a:t>
            </a:r>
            <a:r>
              <a:rPr lang="en-US" sz="1500" dirty="0" err="1" smtClean="0"/>
              <a:t>онда</a:t>
            </a:r>
            <a:r>
              <a:rPr lang="en-US" sz="1500" dirty="0" smtClean="0"/>
              <a:t> </a:t>
            </a:r>
            <a:r>
              <a:rPr lang="en-US" sz="1500" dirty="0" err="1" smtClean="0"/>
              <a:t>је</a:t>
            </a:r>
            <a:r>
              <a:rPr lang="en-US" sz="1500" dirty="0" smtClean="0"/>
              <a:t> </a:t>
            </a:r>
            <a:r>
              <a:rPr lang="en-US" sz="1500" dirty="0" err="1" smtClean="0"/>
              <a:t>он</a:t>
            </a:r>
            <a:r>
              <a:rPr lang="en-US" sz="1500" dirty="0" smtClean="0"/>
              <a:t> </a:t>
            </a:r>
            <a:r>
              <a:rPr lang="en-US" sz="1500" dirty="0" err="1" smtClean="0"/>
              <a:t>несвршеног</a:t>
            </a:r>
            <a:r>
              <a:rPr lang="en-US" sz="1500" dirty="0" smtClean="0"/>
              <a:t> </a:t>
            </a:r>
            <a:r>
              <a:rPr lang="en-US" sz="1500" dirty="0" err="1" smtClean="0"/>
              <a:t>вида</a:t>
            </a:r>
            <a:r>
              <a:rPr lang="en-US" sz="1500" dirty="0" smtClean="0"/>
              <a:t>. </a:t>
            </a:r>
            <a:endParaRPr lang="sr-Cyrl-RS" sz="1500" dirty="0" smtClean="0"/>
          </a:p>
          <a:p>
            <a:pPr>
              <a:buNone/>
            </a:pPr>
            <a:r>
              <a:rPr lang="sr-Cyrl-RS" sz="1500" dirty="0" smtClean="0"/>
              <a:t>	</a:t>
            </a:r>
            <a:endParaRPr lang="en-US" sz="1500" dirty="0" smtClean="0"/>
          </a:p>
          <a:p>
            <a:pPr>
              <a:buNone/>
            </a:pPr>
            <a:r>
              <a:rPr lang="sr-Cyrl-RS" sz="1500" dirty="0" smtClean="0"/>
              <a:t>	</a:t>
            </a:r>
          </a:p>
          <a:p>
            <a:pPr>
              <a:buNone/>
            </a:pPr>
            <a:r>
              <a:rPr lang="sr-Cyrl-RS" sz="1500" dirty="0" smtClean="0"/>
              <a:t>						</a:t>
            </a:r>
            <a:endParaRPr lang="sr-Cyrl-RS" sz="1500" b="1" dirty="0" smtClean="0"/>
          </a:p>
          <a:p>
            <a:pPr>
              <a:buNone/>
            </a:pPr>
            <a:r>
              <a:rPr lang="sr-Cyrl-RS" sz="1500" dirty="0" smtClean="0"/>
              <a:t>	 Стефан </a:t>
            </a:r>
            <a:r>
              <a:rPr lang="sr-Cyrl-RS" sz="1500" b="1" dirty="0" smtClean="0"/>
              <a:t>свира.                                                      </a:t>
            </a:r>
            <a:r>
              <a:rPr lang="sr-Cyrl-RS" sz="1500" dirty="0" smtClean="0"/>
              <a:t>Стефан</a:t>
            </a:r>
            <a:r>
              <a:rPr lang="sr-Cyrl-RS" sz="1500" b="1" dirty="0" smtClean="0"/>
              <a:t> је одсвирао.</a:t>
            </a:r>
            <a:endParaRPr lang="sr-Cyrl-RS" sz="1500" dirty="0" smtClean="0"/>
          </a:p>
          <a:p>
            <a:pPr>
              <a:buNone/>
            </a:pPr>
            <a:r>
              <a:rPr lang="sr-Cyrl-RS" sz="1500" dirty="0" smtClean="0"/>
              <a:t>	</a:t>
            </a:r>
            <a:endParaRPr lang="sr-Cyrl-RS" sz="1500" dirty="0" smtClean="0"/>
          </a:p>
          <a:p>
            <a:pPr>
              <a:buNone/>
            </a:pPr>
            <a:endParaRPr lang="sr-Cyrl-RS" sz="1500" dirty="0" smtClean="0"/>
          </a:p>
          <a:p>
            <a:pPr>
              <a:buNone/>
            </a:pPr>
            <a:r>
              <a:rPr lang="sr-Cyrl-RS" sz="1500" dirty="0" smtClean="0"/>
              <a:t>	</a:t>
            </a:r>
          </a:p>
          <a:p>
            <a:pPr>
              <a:buNone/>
            </a:pPr>
            <a:r>
              <a:rPr lang="sr-Cyrl-RS" sz="1500" dirty="0" smtClean="0"/>
              <a:t>	</a:t>
            </a:r>
            <a:r>
              <a:rPr lang="en-US" sz="1500" dirty="0" smtClean="0"/>
              <a:t>ПОЧЕТИ </a:t>
            </a:r>
            <a:r>
              <a:rPr lang="sr-Cyrl-RS" sz="1500" dirty="0" smtClean="0"/>
              <a:t>СВИРАТИ</a:t>
            </a:r>
            <a:r>
              <a:rPr lang="en-US" sz="1500" dirty="0" smtClean="0"/>
              <a:t>		</a:t>
            </a:r>
            <a:r>
              <a:rPr lang="en-US" sz="1500" dirty="0" err="1" smtClean="0"/>
              <a:t>глагол</a:t>
            </a:r>
            <a:r>
              <a:rPr lang="en-US" sz="1500" dirty="0" smtClean="0"/>
              <a:t> </a:t>
            </a:r>
            <a:r>
              <a:rPr lang="sr-Cyrl-RS" sz="1500" b="1" dirty="0" smtClean="0"/>
              <a:t>свирати</a:t>
            </a:r>
            <a:r>
              <a:rPr lang="en-US" sz="1500" b="1" dirty="0" smtClean="0"/>
              <a:t> </a:t>
            </a:r>
            <a:r>
              <a:rPr lang="en-US" sz="1500" dirty="0" err="1" smtClean="0"/>
              <a:t>је</a:t>
            </a:r>
            <a:r>
              <a:rPr lang="en-US" sz="1500" dirty="0" smtClean="0"/>
              <a:t> </a:t>
            </a:r>
            <a:r>
              <a:rPr lang="en-US" sz="1500" dirty="0" err="1" smtClean="0"/>
              <a:t>несвршеног</a:t>
            </a:r>
            <a:r>
              <a:rPr lang="en-US" sz="1500" dirty="0" smtClean="0"/>
              <a:t> </a:t>
            </a:r>
            <a:r>
              <a:rPr lang="en-US" sz="1500" dirty="0" err="1" smtClean="0"/>
              <a:t>вида</a:t>
            </a:r>
            <a:r>
              <a:rPr lang="en-US" sz="1500" dirty="0" smtClean="0"/>
              <a:t> </a:t>
            </a:r>
          </a:p>
          <a:p>
            <a:pPr>
              <a:buNone/>
            </a:pPr>
            <a:r>
              <a:rPr lang="sr-Cyrl-RS" sz="1500" dirty="0" smtClean="0"/>
              <a:t>	</a:t>
            </a:r>
            <a:r>
              <a:rPr lang="en-US" sz="1500" dirty="0" smtClean="0"/>
              <a:t>ПОЧЕТИ </a:t>
            </a:r>
            <a:r>
              <a:rPr lang="sr-Cyrl-RS" sz="1500" dirty="0" smtClean="0"/>
              <a:t>ОДСВИРАТ</a:t>
            </a:r>
            <a:r>
              <a:rPr lang="en-US" sz="1500" dirty="0" smtClean="0"/>
              <a:t>И</a:t>
            </a:r>
            <a:r>
              <a:rPr lang="sr-Cyrl-RS" sz="1500" dirty="0" smtClean="0"/>
              <a:t>                 </a:t>
            </a:r>
            <a:r>
              <a:rPr lang="en-US" sz="1500" dirty="0" err="1" smtClean="0"/>
              <a:t>глагол</a:t>
            </a:r>
            <a:r>
              <a:rPr lang="en-US" sz="1500" dirty="0" smtClean="0"/>
              <a:t> </a:t>
            </a:r>
            <a:r>
              <a:rPr lang="sr-Cyrl-RS" sz="1500" b="1" dirty="0" smtClean="0"/>
              <a:t>одсвират</a:t>
            </a:r>
            <a:r>
              <a:rPr lang="en-US" sz="1500" b="1" dirty="0" smtClean="0"/>
              <a:t>и </a:t>
            </a:r>
            <a:r>
              <a:rPr lang="en-US" sz="1500" dirty="0" err="1" smtClean="0"/>
              <a:t>је</a:t>
            </a:r>
            <a:r>
              <a:rPr lang="en-US" sz="1500" dirty="0" smtClean="0"/>
              <a:t> </a:t>
            </a:r>
            <a:r>
              <a:rPr lang="en-US" sz="1500" dirty="0" err="1" smtClean="0"/>
              <a:t>свршеног</a:t>
            </a:r>
            <a:r>
              <a:rPr lang="en-US" sz="1500" dirty="0" smtClean="0"/>
              <a:t> </a:t>
            </a:r>
            <a:r>
              <a:rPr lang="en-US" sz="1500" dirty="0" err="1" smtClean="0"/>
              <a:t>вида</a:t>
            </a:r>
            <a:endParaRPr lang="en-US" sz="1500" dirty="0" smtClean="0"/>
          </a:p>
          <a:p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500034" y="5643578"/>
            <a:ext cx="6929486" cy="1214422"/>
          </a:xfrm>
          <a:prstGeom prst="irregularSeal2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  <a:hlinkClick r:id="rId2" action="ppaction://hlinksldjump"/>
              </a:rPr>
              <a:t>ВРАТИ СЕ НАЗАД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stefan milenković Архиве - Stor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571876"/>
            <a:ext cx="1588611" cy="116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ubilarno 15. predavanje u projektu Lepo mi je jer tako želim ..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643314"/>
            <a:ext cx="196225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928662" y="5286388"/>
            <a:ext cx="500066" cy="35719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Глаголски род </a:t>
            </a: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Cyrl-RS" b="1" dirty="0" smtClean="0"/>
              <a:t>( </a:t>
            </a:r>
            <a:r>
              <a:rPr lang="sr-Cyrl-RS" b="1" dirty="0" smtClean="0"/>
              <a:t>глаголи по прелазности радње)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1900" b="1" dirty="0" smtClean="0"/>
              <a:t>	</a:t>
            </a:r>
            <a:r>
              <a:rPr lang="sr-Cyrl-RS" sz="1600" b="1" dirty="0" smtClean="0"/>
              <a:t>Прелазни</a:t>
            </a:r>
            <a:r>
              <a:rPr lang="sr-Cyrl-RS" sz="1600" dirty="0" smtClean="0"/>
              <a:t> </a:t>
            </a:r>
            <a:r>
              <a:rPr lang="sr-Cyrl-RS" sz="1600" b="1" dirty="0" smtClean="0"/>
              <a:t>глаголи</a:t>
            </a:r>
            <a:r>
              <a:rPr lang="sr-Cyrl-RS" sz="1600" dirty="0" smtClean="0"/>
              <a:t> су они глаголи који уз себе могу имати именицу у акузативу без предлога (објекат). </a:t>
            </a:r>
            <a:endParaRPr lang="en-US" sz="1600" dirty="0" smtClean="0"/>
          </a:p>
          <a:p>
            <a:pPr>
              <a:buNone/>
            </a:pPr>
            <a:r>
              <a:rPr lang="sr-Cyrl-RS" sz="1600" b="1" dirty="0" smtClean="0"/>
              <a:t>	Непрелазни</a:t>
            </a:r>
            <a:r>
              <a:rPr lang="sr-Cyrl-RS" sz="1600" dirty="0" smtClean="0"/>
              <a:t> </a:t>
            </a:r>
            <a:r>
              <a:rPr lang="sr-Cyrl-RS" sz="1600" b="1" dirty="0" smtClean="0"/>
              <a:t>глаголи</a:t>
            </a:r>
            <a:r>
              <a:rPr lang="sr-Cyrl-RS" sz="1600" dirty="0" smtClean="0"/>
              <a:t> су они глаголи који уз себе не могу имати именицу у акузативу без предлога (објекат).  </a:t>
            </a:r>
            <a:endParaRPr lang="en-US" sz="1600" dirty="0" smtClean="0"/>
          </a:p>
          <a:p>
            <a:pPr>
              <a:buNone/>
            </a:pPr>
            <a:r>
              <a:rPr lang="sr-Cyrl-RS" sz="1600" dirty="0" smtClean="0"/>
              <a:t>	Да </a:t>
            </a:r>
            <a:r>
              <a:rPr lang="sr-Cyrl-RS" sz="1600" dirty="0" smtClean="0"/>
              <a:t>се не би грешило, најбоље је да провериш може ли уз глагол </a:t>
            </a:r>
            <a:endParaRPr lang="sr-Cyrl-RS" sz="1600" dirty="0" smtClean="0"/>
          </a:p>
          <a:p>
            <a:pPr>
              <a:buNone/>
            </a:pPr>
            <a:r>
              <a:rPr lang="sr-Cyrl-RS" sz="1600" dirty="0" smtClean="0"/>
              <a:t> </a:t>
            </a:r>
            <a:r>
              <a:rPr lang="sr-Cyrl-RS" sz="1600" dirty="0" smtClean="0"/>
              <a:t>     </a:t>
            </a:r>
            <a:r>
              <a:rPr lang="sr-Cyrl-RS" sz="1600" dirty="0" smtClean="0"/>
              <a:t> </a:t>
            </a:r>
            <a:r>
              <a:rPr lang="sr-Cyrl-RS" sz="1600" dirty="0" smtClean="0"/>
              <a:t>стајати заменица КОГА или  ШТА. </a:t>
            </a:r>
            <a:r>
              <a:rPr lang="sr-Cyrl-RS" sz="1600" dirty="0" smtClean="0"/>
              <a:t>                                          Новак </a:t>
            </a:r>
            <a:r>
              <a:rPr lang="sr-Cyrl-RS" sz="1600" b="1" dirty="0" smtClean="0"/>
              <a:t>држи</a:t>
            </a:r>
            <a:r>
              <a:rPr lang="sr-Cyrl-RS" sz="1600" dirty="0" smtClean="0"/>
              <a:t> пехар.</a:t>
            </a:r>
            <a:endParaRPr lang="en-US" sz="1600" dirty="0" smtClean="0"/>
          </a:p>
          <a:p>
            <a:pPr>
              <a:buNone/>
            </a:pPr>
            <a:r>
              <a:rPr lang="sr-Cyrl-RS" sz="1600" dirty="0" smtClean="0"/>
              <a:t>	Ако може стајати, онда је глагол прелазни.</a:t>
            </a:r>
            <a:endParaRPr lang="en-US" sz="1600" dirty="0" smtClean="0"/>
          </a:p>
          <a:p>
            <a:pPr>
              <a:buNone/>
            </a:pPr>
            <a:r>
              <a:rPr lang="sr-Cyrl-RS" sz="1600" dirty="0" smtClean="0"/>
              <a:t>	ДРЖАТИ </a:t>
            </a:r>
            <a:r>
              <a:rPr lang="sr-Cyrl-RS" sz="1600" dirty="0" smtClean="0"/>
              <a:t>(КОГА, ШТА)   </a:t>
            </a:r>
            <a:r>
              <a:rPr lang="sr-Cyrl-RS" sz="1600" dirty="0" smtClean="0"/>
              <a:t> </a:t>
            </a:r>
            <a:r>
              <a:rPr lang="sr-Cyrl-RS" sz="1600" dirty="0" smtClean="0"/>
              <a:t> глагол </a:t>
            </a:r>
            <a:r>
              <a:rPr lang="sr-Cyrl-RS" sz="1600" b="1" dirty="0" smtClean="0"/>
              <a:t>држати</a:t>
            </a:r>
            <a:r>
              <a:rPr lang="sr-Cyrl-RS" sz="1600" dirty="0" smtClean="0"/>
              <a:t> </a:t>
            </a:r>
            <a:r>
              <a:rPr lang="sr-Cyrl-RS" sz="1600" dirty="0" smtClean="0"/>
              <a:t>је прелазни</a:t>
            </a:r>
            <a:endParaRPr lang="en-US" sz="1600" dirty="0" smtClean="0"/>
          </a:p>
          <a:p>
            <a:pPr>
              <a:buNone/>
            </a:pPr>
            <a:r>
              <a:rPr lang="sr-Cyrl-RS" sz="1600" dirty="0" smtClean="0"/>
              <a:t>	СЕДЕТИ</a:t>
            </a:r>
            <a:r>
              <a:rPr lang="sr-Cyrl-RS" sz="1600" dirty="0" smtClean="0"/>
              <a:t>  (КОГА</a:t>
            </a:r>
            <a:r>
              <a:rPr lang="sr-Cyrl-RS" sz="1600" dirty="0" smtClean="0"/>
              <a:t>, ШТА)   </a:t>
            </a:r>
            <a:r>
              <a:rPr lang="sr-Cyrl-RS" sz="1600" dirty="0" smtClean="0"/>
              <a:t>  </a:t>
            </a:r>
            <a:r>
              <a:rPr lang="sr-Cyrl-RS" sz="1600" dirty="0" smtClean="0"/>
              <a:t>глагол </a:t>
            </a:r>
            <a:r>
              <a:rPr lang="sr-Cyrl-RS" sz="1600" b="1" dirty="0" smtClean="0"/>
              <a:t>седети</a:t>
            </a:r>
            <a:r>
              <a:rPr lang="sr-Cyrl-RS" sz="1600" b="1" dirty="0" smtClean="0"/>
              <a:t> </a:t>
            </a:r>
            <a:r>
              <a:rPr lang="sr-Cyrl-RS" sz="1600" dirty="0" smtClean="0"/>
              <a:t>је </a:t>
            </a:r>
            <a:r>
              <a:rPr lang="sr-Cyrl-RS" sz="1600" dirty="0" smtClean="0"/>
              <a:t>непрелазни        </a:t>
            </a:r>
            <a:r>
              <a:rPr lang="sr-Cyrl-RS" sz="1600" dirty="0" smtClean="0"/>
              <a:t>Новак </a:t>
            </a:r>
            <a:r>
              <a:rPr lang="sr-Cyrl-RS" sz="1600" b="1" dirty="0" smtClean="0"/>
              <a:t>седи</a:t>
            </a:r>
            <a:r>
              <a:rPr lang="sr-Cyrl-RS" sz="1600" dirty="0" smtClean="0"/>
              <a:t> у студију.</a:t>
            </a:r>
            <a:endParaRPr lang="en-US" sz="1600" dirty="0" smtClean="0"/>
          </a:p>
          <a:p>
            <a:pPr lvl="1">
              <a:buNone/>
            </a:pPr>
            <a:r>
              <a:rPr lang="sr-Cyrl-RS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sr-Cyrl-RS" sz="1600" b="1" dirty="0" smtClean="0"/>
              <a:t>	Повратни </a:t>
            </a:r>
            <a:r>
              <a:rPr lang="sr-Cyrl-RS" sz="1600" b="1" dirty="0" smtClean="0"/>
              <a:t>глаголи</a:t>
            </a:r>
            <a:r>
              <a:rPr lang="sr-Cyrl-RS" sz="1600" dirty="0" smtClean="0"/>
              <a:t> су они који уз себе имају реч </a:t>
            </a:r>
            <a:r>
              <a:rPr lang="sr-Cyrl-RS" sz="1600" b="1" dirty="0" smtClean="0"/>
              <a:t>се</a:t>
            </a:r>
            <a:r>
              <a:rPr lang="sr-Cyrl-RS" sz="1600" dirty="0" smtClean="0"/>
              <a:t>.	</a:t>
            </a:r>
            <a:endParaRPr lang="en-US" sz="1600" dirty="0" smtClean="0"/>
          </a:p>
          <a:p>
            <a:pPr>
              <a:buNone/>
            </a:pPr>
            <a:r>
              <a:rPr lang="sr-Cyrl-RS" sz="1600" dirty="0" smtClean="0"/>
              <a:t>	СМЕЈАТИ  </a:t>
            </a:r>
            <a:r>
              <a:rPr lang="sr-Cyrl-RS" sz="1600" dirty="0" smtClean="0"/>
              <a:t>СЕ, СПРИЈАТЕЉИТИ СЕ, ЧЕШЉАТИ </a:t>
            </a:r>
            <a:r>
              <a:rPr lang="sr-Cyrl-RS" sz="1600" dirty="0" smtClean="0"/>
              <a:t>СЕ...</a:t>
            </a:r>
          </a:p>
          <a:p>
            <a:pPr>
              <a:buNone/>
            </a:pPr>
            <a:endParaRPr lang="sr-Cyrl-RS" sz="1600" dirty="0" smtClean="0"/>
          </a:p>
          <a:p>
            <a:pPr>
              <a:buNone/>
            </a:pPr>
            <a:endParaRPr lang="sr-Cyrl-RS" sz="1600" dirty="0" smtClean="0"/>
          </a:p>
          <a:p>
            <a:pPr>
              <a:buNone/>
            </a:pPr>
            <a:r>
              <a:rPr lang="sr-Cyrl-RS" sz="1600" dirty="0" smtClean="0"/>
              <a:t>	</a:t>
            </a:r>
            <a:r>
              <a:rPr lang="sr-Cyrl-RS" sz="1600" dirty="0" smtClean="0"/>
              <a:t>		Новак </a:t>
            </a:r>
            <a:r>
              <a:rPr lang="sr-Cyrl-RS" sz="1600" b="1" dirty="0" smtClean="0"/>
              <a:t>се радује </a:t>
            </a:r>
            <a:r>
              <a:rPr lang="sr-Cyrl-RS" sz="1600" dirty="0" smtClean="0"/>
              <a:t>успеху.     глагол </a:t>
            </a:r>
            <a:r>
              <a:rPr lang="sr-Cyrl-RS" sz="1600" b="1" dirty="0" smtClean="0"/>
              <a:t>радовати се </a:t>
            </a:r>
            <a:r>
              <a:rPr lang="sr-Cyrl-RS" sz="1600" dirty="0" smtClean="0"/>
              <a:t>је повратни</a:t>
            </a:r>
            <a:endParaRPr lang="sr-Cyrl-RS" sz="1600" dirty="0" smtClean="0"/>
          </a:p>
          <a:p>
            <a:pPr>
              <a:buNone/>
            </a:pPr>
            <a:r>
              <a:rPr lang="sr-Cyrl-RS" sz="1600" dirty="0" smtClean="0"/>
              <a:t>	</a:t>
            </a:r>
            <a:endParaRPr lang="en-US" sz="1600" dirty="0"/>
          </a:p>
        </p:txBody>
      </p:sp>
      <p:sp>
        <p:nvSpPr>
          <p:cNvPr id="9" name="Explosion 2 8"/>
          <p:cNvSpPr/>
          <p:nvPr/>
        </p:nvSpPr>
        <p:spPr>
          <a:xfrm>
            <a:off x="1643042" y="5643578"/>
            <a:ext cx="6929486" cy="1214422"/>
          </a:xfrm>
          <a:prstGeom prst="irregularSeal2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  <a:hlinkClick r:id="rId2" action="ppaction://hlinksldjump"/>
              </a:rPr>
              <a:t>ВРАТИ СЕ НАЗАД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Novak Đoković: Trudimo se da živimo normalnim životom || Story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071678"/>
            <a:ext cx="1419225" cy="94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Nekada je bio Novakov najveći kritičar, sada ga ugostio u emisiji ..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1375" y="3214686"/>
            <a:ext cx="1952625" cy="94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571472" y="3429000"/>
            <a:ext cx="500066" cy="35719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1" name="Picture 10" descr="Novak Đoković igra na turniru u Francuskoj uprkos pandemiji?! Vest ...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572008"/>
            <a:ext cx="1276349" cy="169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Глаголске основе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r-Cyrl-RS" sz="1800" dirty="0" smtClean="0"/>
          </a:p>
          <a:p>
            <a:pPr>
              <a:buNone/>
            </a:pPr>
            <a:r>
              <a:rPr lang="sr-Cyrl-RS" sz="1800" dirty="0" smtClean="0"/>
              <a:t>Ђура </a:t>
            </a:r>
            <a:r>
              <a:rPr lang="sr-Cyrl-RS" sz="1800" dirty="0" smtClean="0"/>
              <a:t>Јакшић најпре </a:t>
            </a:r>
            <a:r>
              <a:rPr lang="sr-Cyrl-RS" sz="1800" b="1" dirty="0" smtClean="0"/>
              <a:t>учи</a:t>
            </a:r>
            <a:r>
              <a:rPr lang="sr-Cyrl-RS" sz="1800" dirty="0" smtClean="0"/>
              <a:t> </a:t>
            </a:r>
            <a:r>
              <a:rPr lang="sr-Cyrl-RS" sz="1800" dirty="0" smtClean="0"/>
              <a:t>сликање </a:t>
            </a:r>
            <a:r>
              <a:rPr lang="sr-Cyrl-RS" sz="1800" dirty="0" smtClean="0"/>
              <a:t>у Темишвару</a:t>
            </a:r>
            <a:r>
              <a:rPr lang="sr-Cyrl-RS" sz="1800" dirty="0" smtClean="0"/>
              <a:t>, а </a:t>
            </a:r>
            <a:r>
              <a:rPr lang="sr-Cyrl-RS" sz="1800" dirty="0" smtClean="0"/>
              <a:t>потом </a:t>
            </a:r>
            <a:r>
              <a:rPr lang="sr-Cyrl-RS" sz="1800" b="1" dirty="0" smtClean="0"/>
              <a:t>ће отићи </a:t>
            </a:r>
            <a:r>
              <a:rPr lang="sr-Cyrl-RS" sz="1800" dirty="0" smtClean="0"/>
              <a:t>у Пешту</a:t>
            </a:r>
            <a:r>
              <a:rPr lang="sr-Cyrl-RS" sz="1800" dirty="0" smtClean="0"/>
              <a:t>.</a:t>
            </a:r>
            <a:r>
              <a:rPr lang="sr-Cyrl-RS" sz="1800" dirty="0" smtClean="0"/>
              <a:t> </a:t>
            </a:r>
            <a:r>
              <a:rPr lang="sr-Cyrl-RS" sz="1800" dirty="0" smtClean="0"/>
              <a:t>       </a:t>
            </a:r>
            <a:endParaRPr lang="sr-Cyrl-RS" sz="1800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Cyrl-RS" sz="1800" b="1" dirty="0" smtClean="0"/>
              <a:t>Инфинитивна основа </a:t>
            </a:r>
            <a:r>
              <a:rPr lang="sr-Cyrl-RS" sz="1800" dirty="0" smtClean="0"/>
              <a:t>се добија на </a:t>
            </a:r>
            <a:r>
              <a:rPr lang="sr-Cyrl-RS" sz="1800" dirty="0" smtClean="0"/>
              <a:t>два начина</a:t>
            </a:r>
            <a:r>
              <a:rPr lang="sr-Cyrl-RS" sz="1800" dirty="0" smtClean="0"/>
              <a:t>:</a:t>
            </a:r>
            <a:endParaRPr lang="en-US" sz="1800" dirty="0" smtClean="0"/>
          </a:p>
          <a:p>
            <a:r>
              <a:rPr lang="sr-Cyrl-RS" sz="1800" dirty="0" smtClean="0"/>
              <a:t> </a:t>
            </a:r>
            <a:r>
              <a:rPr lang="sr-Cyrl-RS" sz="1800" dirty="0" smtClean="0"/>
              <a:t>К</a:t>
            </a:r>
            <a:r>
              <a:rPr lang="sr-Cyrl-RS" sz="1800" dirty="0" smtClean="0"/>
              <a:t>од глагола који се завршавају на </a:t>
            </a:r>
            <a:r>
              <a:rPr lang="sr-Cyrl-RS" sz="1800" b="1" dirty="0" smtClean="0"/>
              <a:t>-</a:t>
            </a:r>
            <a:r>
              <a:rPr lang="sr-Cyrl-RS" sz="1800" b="1" dirty="0" smtClean="0"/>
              <a:t>ти</a:t>
            </a:r>
            <a:r>
              <a:rPr lang="sr-Cyrl-RS" sz="1800" dirty="0" smtClean="0"/>
              <a:t>,  одбије </a:t>
            </a:r>
            <a:r>
              <a:rPr lang="sr-Cyrl-RS" sz="1800" dirty="0" smtClean="0"/>
              <a:t>се тај </a:t>
            </a:r>
            <a:r>
              <a:rPr lang="sr-Cyrl-RS" sz="1800" dirty="0" smtClean="0"/>
              <a:t>наставак.</a:t>
            </a:r>
            <a:endParaRPr lang="en-US" sz="1800" dirty="0" smtClean="0"/>
          </a:p>
          <a:p>
            <a:pPr>
              <a:buNone/>
            </a:pPr>
            <a:r>
              <a:rPr lang="sr-Cyrl-RS" sz="1800" dirty="0" smtClean="0"/>
              <a:t>	учити</a:t>
            </a:r>
            <a:r>
              <a:rPr lang="en-US" sz="1800" dirty="0" smtClean="0"/>
              <a:t>  </a:t>
            </a:r>
            <a:r>
              <a:rPr lang="sr-Cyrl-RS" sz="1800" dirty="0" smtClean="0"/>
              <a:t>         учи - ти          учи-</a:t>
            </a:r>
          </a:p>
          <a:p>
            <a:pPr>
              <a:buNone/>
            </a:pPr>
            <a:endParaRPr lang="en-US" sz="1800" dirty="0" smtClean="0"/>
          </a:p>
          <a:p>
            <a:r>
              <a:rPr lang="sr-Cyrl-RS" sz="1800" dirty="0" smtClean="0"/>
              <a:t>Код глагола који се завршавају на </a:t>
            </a:r>
            <a:r>
              <a:rPr lang="sr-Cyrl-RS" sz="1800" b="1" dirty="0" smtClean="0"/>
              <a:t>-ћи </a:t>
            </a:r>
            <a:r>
              <a:rPr lang="sr-Cyrl-RS" sz="1800" dirty="0" smtClean="0"/>
              <a:t>или </a:t>
            </a:r>
            <a:r>
              <a:rPr lang="sr-Cyrl-RS" sz="1800" b="1" dirty="0" smtClean="0"/>
              <a:t>-сти</a:t>
            </a:r>
            <a:r>
              <a:rPr lang="sr-Cyrl-RS" sz="1800" dirty="0" smtClean="0"/>
              <a:t>, најпре направимо глаголски облик који се у првом лицу једнине завршава на </a:t>
            </a:r>
            <a:r>
              <a:rPr lang="sr-Cyrl-RS" sz="1800" b="1" dirty="0" smtClean="0"/>
              <a:t>-</a:t>
            </a:r>
            <a:r>
              <a:rPr lang="sr-Cyrl-RS" sz="1800" b="1" dirty="0" smtClean="0"/>
              <a:t>ох</a:t>
            </a:r>
            <a:r>
              <a:rPr lang="sr-Cyrl-RS" sz="1800" dirty="0" smtClean="0"/>
              <a:t>, па тај наставак одбијемо.</a:t>
            </a:r>
            <a:endParaRPr lang="en-US" sz="1800" dirty="0" smtClean="0"/>
          </a:p>
          <a:p>
            <a:pPr>
              <a:buNone/>
            </a:pPr>
            <a:r>
              <a:rPr lang="sr-Cyrl-RS" sz="1800" dirty="0" smtClean="0"/>
              <a:t>	отићи         отид – ох           отид-</a:t>
            </a:r>
          </a:p>
          <a:p>
            <a:pPr>
              <a:buNone/>
            </a:pPr>
            <a:r>
              <a:rPr lang="sr-Cyrl-RS" sz="1800" dirty="0" smtClean="0"/>
              <a:t>	</a:t>
            </a:r>
          </a:p>
          <a:p>
            <a:pPr>
              <a:buNone/>
            </a:pPr>
            <a:r>
              <a:rPr lang="sr-Cyrl-RS" sz="1800" dirty="0" smtClean="0"/>
              <a:t>	</a:t>
            </a:r>
            <a:r>
              <a:rPr lang="sr-Cyrl-RS" sz="1800" b="1" dirty="0" smtClean="0"/>
              <a:t>Презентска основа </a:t>
            </a:r>
            <a:r>
              <a:rPr lang="sr-Cyrl-RS" sz="1800" dirty="0" smtClean="0"/>
              <a:t>се добија кад се од првог лица множине презента одбије наставак </a:t>
            </a:r>
            <a:r>
              <a:rPr lang="sr-Cyrl-RS" sz="1800" b="1" dirty="0" smtClean="0"/>
              <a:t>-</a:t>
            </a:r>
            <a:r>
              <a:rPr lang="sr-Cyrl-RS" sz="1800" b="1" dirty="0" smtClean="0"/>
              <a:t>мо</a:t>
            </a:r>
            <a:r>
              <a:rPr lang="sr-Cyrl-RS" sz="1800" dirty="0" smtClean="0"/>
              <a:t>.</a:t>
            </a:r>
          </a:p>
          <a:p>
            <a:pPr>
              <a:buNone/>
            </a:pPr>
            <a:r>
              <a:rPr lang="sr-Cyrl-RS" sz="1800" dirty="0" smtClean="0"/>
              <a:t>	</a:t>
            </a:r>
            <a:r>
              <a:rPr lang="sr-Cyrl-RS" sz="1800" dirty="0" smtClean="0"/>
              <a:t>сликати              слика – мо           слика-</a:t>
            </a:r>
            <a:endParaRPr lang="sr-Cyrl-RS" sz="1800" dirty="0" smtClean="0"/>
          </a:p>
          <a:p>
            <a:pPr>
              <a:buNone/>
            </a:pPr>
            <a:r>
              <a:rPr lang="sr-Cyrl-RS" sz="1800" dirty="0" smtClean="0"/>
              <a:t>	</a:t>
            </a:r>
            <a:endParaRPr lang="en-US" sz="18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14414" y="435769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71736" y="435769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14414" y="321468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xplosion 2 8"/>
          <p:cNvSpPr/>
          <p:nvPr/>
        </p:nvSpPr>
        <p:spPr>
          <a:xfrm>
            <a:off x="1643042" y="5643578"/>
            <a:ext cx="6929486" cy="1214422"/>
          </a:xfrm>
          <a:prstGeom prst="irregularSeal2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  <a:hlinkClick r:id="rId2" action="ppaction://hlinksldjump"/>
              </a:rPr>
              <a:t>ВРАТИ СЕ НАЗАД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 descr="Ђура ЈАКШИЋ; сликар, песник, писац, коректор Државне штампарије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1445229" cy="18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Ђура Јакшић — Википедија, слободна енциклопедиј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0"/>
            <a:ext cx="1345408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1428728" y="550070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14678" y="550070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28860" y="321468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FF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119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Г Л А Г О Л И</vt:lpstr>
      <vt:lpstr>Slide 2</vt:lpstr>
      <vt:lpstr>Slide 3</vt:lpstr>
      <vt:lpstr>Slide 4</vt:lpstr>
      <vt:lpstr>Slide 5</vt:lpstr>
      <vt:lpstr>Slide 6</vt:lpstr>
      <vt:lpstr>Глаголски вид  (глаголи по трајању радње) </vt:lpstr>
      <vt:lpstr>Глаголски род  ( глаголи по прелазности радње) </vt:lpstr>
      <vt:lpstr>Глаголске основе</vt:lpstr>
      <vt:lpstr>Глаголски облици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ГЛАГОЛИ</dc:title>
  <dc:creator>PC</dc:creator>
  <cp:lastModifiedBy>PC</cp:lastModifiedBy>
  <cp:revision>101</cp:revision>
  <dcterms:created xsi:type="dcterms:W3CDTF">2020-05-10T17:10:32Z</dcterms:created>
  <dcterms:modified xsi:type="dcterms:W3CDTF">2020-05-29T13:05:14Z</dcterms:modified>
</cp:coreProperties>
</file>